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401" r:id="rId2"/>
    <p:sldId id="407" r:id="rId3"/>
    <p:sldId id="408" r:id="rId4"/>
    <p:sldId id="412" r:id="rId5"/>
    <p:sldId id="417" r:id="rId6"/>
    <p:sldId id="418" r:id="rId7"/>
    <p:sldId id="425" r:id="rId8"/>
    <p:sldId id="416" r:id="rId9"/>
    <p:sldId id="403" r:id="rId10"/>
    <p:sldId id="405" r:id="rId11"/>
    <p:sldId id="406" r:id="rId12"/>
    <p:sldId id="409" r:id="rId13"/>
    <p:sldId id="421" r:id="rId14"/>
    <p:sldId id="410" r:id="rId15"/>
    <p:sldId id="413" r:id="rId16"/>
    <p:sldId id="419" r:id="rId17"/>
    <p:sldId id="420" r:id="rId18"/>
    <p:sldId id="424" r:id="rId19"/>
    <p:sldId id="427" r:id="rId20"/>
    <p:sldId id="41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8"/>
    <p:restoredTop sz="94626"/>
  </p:normalViewPr>
  <p:slideViewPr>
    <p:cSldViewPr snapToGrid="0">
      <p:cViewPr varScale="1">
        <p:scale>
          <a:sx n="121" d="100"/>
          <a:sy n="121" d="100"/>
        </p:scale>
        <p:origin x="8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0128F-7713-5D45-A220-A89CB368294F}" type="datetimeFigureOut">
              <a:rPr kumimoji="1" lang="zh-CN" altLang="en-US" smtClean="0"/>
              <a:t>2025/12/24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73489-5A82-3B43-817E-684A888F36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581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106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CC2C9-CF2D-6661-09A0-06D8F75CF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88D1D1-8029-71FC-2990-EA09914DB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97CFA1-539B-14D2-56EA-F5530D05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F116-F3CD-0946-A56C-FF98BA3035D6}" type="datetimeFigureOut">
              <a:rPr kumimoji="1" lang="zh-CN" altLang="en-US" smtClean="0"/>
              <a:t>2025/12/24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0671D0-A8CC-FC6E-2CAC-DD3C30524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41C8B8-089F-BC42-0D7D-BC6127EBC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DFBD3-699A-1D43-9B05-59E362AE6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7034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CC9D6-6501-BE59-F2A2-CC0A7E63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CA63F3-579B-2D54-2466-E0FBB67C9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E57F1A-39B0-6433-01A9-2605C10D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F116-F3CD-0946-A56C-FF98BA3035D6}" type="datetimeFigureOut">
              <a:rPr kumimoji="1" lang="zh-CN" altLang="en-US" smtClean="0"/>
              <a:t>2025/12/24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EC7958-7B1F-85CC-3E5F-E8FF96C24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D580C6-58E8-687A-B26F-744802CA2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DFBD3-699A-1D43-9B05-59E362AE6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7081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8F046FC-6E22-A75E-E22E-C88B1C139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3ECC2C-3654-AC36-36E2-B44A7DDCE5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D15DBD-B8EF-D95A-D493-50E21828A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F116-F3CD-0946-A56C-FF98BA3035D6}" type="datetimeFigureOut">
              <a:rPr kumimoji="1" lang="zh-CN" altLang="en-US" smtClean="0"/>
              <a:t>2025/12/24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1C3A02-38B1-DB4A-4BFE-9B4B37998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5AA11E-8BAF-3052-7D2B-3E58CCD5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DFBD3-699A-1D43-9B05-59E362AE6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6151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封面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5993721" y="5762625"/>
            <a:ext cx="199797" cy="203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243003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88050-E61D-3F61-4480-B3298A4E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3EABA5-FD46-F32E-6A05-81336B133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863394-3777-9342-30F0-3A9CDF2F6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F116-F3CD-0946-A56C-FF98BA3035D6}" type="datetimeFigureOut">
              <a:rPr kumimoji="1" lang="zh-CN" altLang="en-US" smtClean="0"/>
              <a:t>2025/12/24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B9D461-8D11-5FE3-CABE-0127F2DF1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A7F48A-A2FA-5AA3-6F00-19568DB7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DFBD3-699A-1D43-9B05-59E362AE6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5834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4FD1D1-3F18-BFAF-FEEF-477244588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E32DF-07FD-1272-94CE-08A0CF59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9B94B-A6A0-08F7-F619-729A13963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F116-F3CD-0946-A56C-FF98BA3035D6}" type="datetimeFigureOut">
              <a:rPr kumimoji="1" lang="zh-CN" altLang="en-US" smtClean="0"/>
              <a:t>2025/12/24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BEA80E-04B0-7459-263A-49F1507BA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F4533F-6CA8-7E01-9C44-A9F268FE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DFBD3-699A-1D43-9B05-59E362AE6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7800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08981-2639-8D29-219D-266790583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23ADAD-E73A-80D7-7B4B-B0A526356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31237A-9887-2882-3255-33C4E5A1A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4859BA-B851-D106-3A94-022992D81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F116-F3CD-0946-A56C-FF98BA3035D6}" type="datetimeFigureOut">
              <a:rPr kumimoji="1" lang="zh-CN" altLang="en-US" smtClean="0"/>
              <a:t>2025/12/24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87A145-3DDB-B3F1-88D6-2219BB370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A83E8A-13EC-D34B-9248-C5960113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DFBD3-699A-1D43-9B05-59E362AE6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9095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985F9-B2E2-2A8C-F016-7743221E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872AAA-52CA-966C-4B5A-2005E1573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6F3C6E-9473-E6C8-E1D6-B0DBA055D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288F3D-49D9-E1DE-18D4-16F570FB1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1FE45D-D76D-2B8D-2AD0-44FA58DB32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35081E5-A9C6-4096-AEDF-EC9962197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F116-F3CD-0946-A56C-FF98BA3035D6}" type="datetimeFigureOut">
              <a:rPr kumimoji="1" lang="zh-CN" altLang="en-US" smtClean="0"/>
              <a:t>2025/12/24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C2FB5A-5CA1-D3D1-06B1-C9007B0B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D704F3-9449-9BF3-205B-155F3C7C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DFBD3-699A-1D43-9B05-59E362AE6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3375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6EFB05-20E6-DFCA-C02A-81ED67D9C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D16B53-85F6-591D-83C4-23C2ED76B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F116-F3CD-0946-A56C-FF98BA3035D6}" type="datetimeFigureOut">
              <a:rPr kumimoji="1" lang="zh-CN" altLang="en-US" smtClean="0"/>
              <a:t>2025/12/24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CC956B-09BB-8C1F-DA19-A3904B38D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E8FE5F-7A8E-CACC-3995-A6A5794CA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DFBD3-699A-1D43-9B05-59E362AE6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326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C2309B-A287-D81E-F4DA-492890E15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F116-F3CD-0946-A56C-FF98BA3035D6}" type="datetimeFigureOut">
              <a:rPr kumimoji="1" lang="zh-CN" altLang="en-US" smtClean="0"/>
              <a:t>2025/12/24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5A19F7-1F80-FBBC-FDED-94F17EBA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2E85E6-61D3-D01C-4B47-7494F936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DFBD3-699A-1D43-9B05-59E362AE6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210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4A7D59-9A6D-EFE7-0B56-23B47283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852E7-58CC-DD4A-600F-13774946E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9795AF-B4C8-040F-C5D2-1C4E059C1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1B41F1-111D-F06A-F13C-05607307D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F116-F3CD-0946-A56C-FF98BA3035D6}" type="datetimeFigureOut">
              <a:rPr kumimoji="1" lang="zh-CN" altLang="en-US" smtClean="0"/>
              <a:t>2025/12/24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D8486E-5E04-E43A-50A0-630B51925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A9DD85-0216-6309-F39D-C6DDA52B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DFBD3-699A-1D43-9B05-59E362AE6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789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4EAEB-A5D9-0F64-FEC1-31DDA080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DDEAA61-FD77-02DB-11A5-6B30A6BE7F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64AC55-225C-9FAB-CEDF-8D475F3F7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255A12-F386-F11C-4B4C-38AE83E6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F116-F3CD-0946-A56C-FF98BA3035D6}" type="datetimeFigureOut">
              <a:rPr kumimoji="1" lang="zh-CN" altLang="en-US" smtClean="0"/>
              <a:t>2025/12/24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480740-66C5-CE50-E4B8-8A04BD94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42B4A6-6728-601D-9A1A-DBFC156D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DFBD3-699A-1D43-9B05-59E362AE6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353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9372B8F-C464-5D15-EC26-487E0D697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A4E5DE-3B41-A3E8-2D64-D47C39153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547667-BEE6-8E40-6B68-3CD574DB82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6F116-F3CD-0946-A56C-FF98BA3035D6}" type="datetimeFigureOut">
              <a:rPr kumimoji="1" lang="zh-CN" altLang="en-US" smtClean="0"/>
              <a:t>2025/12/24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4C3665-6CB0-7ED4-0E45-BD06E0A3F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36A9D1-1599-B349-B89C-E8AEEFC2F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DFBD3-699A-1D43-9B05-59E362AE6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9835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lickhouse.com/docs/en/intro" TargetMode="External"/><Relationship Id="rId7" Type="http://schemas.openxmlformats.org/officeDocument/2006/relationships/hyperlink" Target="https://www.youtube.com/watch?v=ZOZQCQEtrz8&amp;t=274s" TargetMode="External"/><Relationship Id="rId2" Type="http://schemas.openxmlformats.org/officeDocument/2006/relationships/hyperlink" Target="https://developer.aliyun.com/article/792679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CAS2otEoerM&amp;t=93s" TargetMode="External"/><Relationship Id="rId5" Type="http://schemas.openxmlformats.org/officeDocument/2006/relationships/hyperlink" Target="https://clickhouse.com/blog/optimize-clickhouse-codecs-compression-schema" TargetMode="External"/><Relationship Id="rId4" Type="http://schemas.openxmlformats.org/officeDocument/2006/relationships/hyperlink" Target="https://clickhouse.com/blog/clickhouse-faster-queries-with-projections-and-primary-index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xian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95" y="3036459"/>
            <a:ext cx="4263921" cy="2432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FD3FCDC8-ADD0-7596-9039-E56B97B45D18}"/>
              </a:ext>
            </a:extLst>
          </p:cNvPr>
          <p:cNvSpPr txBox="1">
            <a:spLocks/>
          </p:cNvSpPr>
          <p:nvPr/>
        </p:nvSpPr>
        <p:spPr>
          <a:xfrm>
            <a:off x="973030" y="218762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zh-CN" b="1" dirty="0">
                <a:solidFill>
                  <a:schemeClr val="accent2"/>
                </a:solidFill>
              </a:rPr>
              <a:t>ClickHouse</a:t>
            </a:r>
            <a:r>
              <a:rPr kumimoji="1" lang="zh-CN" altLang="en-US" b="1" dirty="0">
                <a:solidFill>
                  <a:schemeClr val="accent2"/>
                </a:solidFill>
              </a:rPr>
              <a:t>的特性与实现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7C5713-3C46-23B1-8447-CFBE9729060A}"/>
              </a:ext>
            </a:extLst>
          </p:cNvPr>
          <p:cNvSpPr txBox="1"/>
          <p:nvPr/>
        </p:nvSpPr>
        <p:spPr>
          <a:xfrm>
            <a:off x="973030" y="4654087"/>
            <a:ext cx="228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吴明洋</a:t>
            </a:r>
          </a:p>
        </p:txBody>
      </p:sp>
    </p:spTree>
    <p:extLst>
      <p:ext uri="{BB962C8B-B14F-4D97-AF65-F5344CB8AC3E}">
        <p14:creationId xmlns:p14="http://schemas.microsoft.com/office/powerpoint/2010/main" val="72553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978"/>
    </mc:Choice>
    <mc:Fallback xmlns="">
      <p:transition advTm="997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9CED99-E3B5-E2C1-7C01-E82B2DA2B1BE}"/>
              </a:ext>
            </a:extLst>
          </p:cNvPr>
          <p:cNvSpPr txBox="1"/>
          <p:nvPr/>
        </p:nvSpPr>
        <p:spPr>
          <a:xfrm>
            <a:off x="377764" y="228247"/>
            <a:ext cx="5543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颗粒是最小的数据处理单位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73A1EC2-F06D-BBAA-83D7-BEB665DF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880" y="1107036"/>
            <a:ext cx="8228239" cy="520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9786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9CED99-E3B5-E2C1-7C01-E82B2DA2B1BE}"/>
              </a:ext>
            </a:extLst>
          </p:cNvPr>
          <p:cNvSpPr txBox="1"/>
          <p:nvPr/>
        </p:nvSpPr>
        <p:spPr>
          <a:xfrm>
            <a:off x="377764" y="228247"/>
            <a:ext cx="5543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ClickHouse</a:t>
            </a:r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的主索引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7D895C8-7E72-BCD5-D42B-409AC596E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68" y="1461180"/>
            <a:ext cx="11747264" cy="393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40200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9CED99-E3B5-E2C1-7C01-E82B2DA2B1BE}"/>
              </a:ext>
            </a:extLst>
          </p:cNvPr>
          <p:cNvSpPr txBox="1"/>
          <p:nvPr/>
        </p:nvSpPr>
        <p:spPr>
          <a:xfrm>
            <a:off x="377764" y="228247"/>
            <a:ext cx="5543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ClickHouse</a:t>
            </a:r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的二级索引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F106C5-F725-49BA-6A04-0F0910CAA63A}"/>
              </a:ext>
            </a:extLst>
          </p:cNvPr>
          <p:cNvSpPr txBox="1"/>
          <p:nvPr/>
        </p:nvSpPr>
        <p:spPr>
          <a:xfrm>
            <a:off x="941732" y="1966114"/>
            <a:ext cx="6097656" cy="1121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Set</a:t>
            </a:r>
            <a:r>
              <a:rPr lang="zh-CN" altLang="en-US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索引</a:t>
            </a:r>
            <a:endParaRPr lang="en-US" altLang="zh-CN" b="1" dirty="0">
              <a:solidFill>
                <a:schemeClr val="accent1"/>
              </a:solidFill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chemeClr val="accent1"/>
                </a:solidFill>
                <a:effectLst/>
                <a:ea typeface="Microsoft YaHei" panose="020B0503020204020204" pitchFamily="34" charset="-122"/>
              </a:rPr>
              <a:t>布隆过滤器索引</a:t>
            </a:r>
            <a:endParaRPr lang="en-US" altLang="zh-CN" sz="1800" b="1" dirty="0">
              <a:solidFill>
                <a:schemeClr val="accent1"/>
              </a:solidFill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95157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9CED99-E3B5-E2C1-7C01-E82B2DA2B1BE}"/>
              </a:ext>
            </a:extLst>
          </p:cNvPr>
          <p:cNvSpPr txBox="1"/>
          <p:nvPr/>
        </p:nvSpPr>
        <p:spPr>
          <a:xfrm>
            <a:off x="377764" y="228247"/>
            <a:ext cx="5543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回顾下</a:t>
            </a:r>
            <a:r>
              <a:rPr kumimoji="1" lang="en-US" altLang="zh-CN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MySQL</a:t>
            </a:r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使用的二级索引</a:t>
            </a:r>
          </a:p>
        </p:txBody>
      </p:sp>
      <p:pic>
        <p:nvPicPr>
          <p:cNvPr id="21506" name="Picture 2" descr="A Brief Introduction to Cluster Index and Secondary Index in InnoDB | by  Genchi Lu | Medium">
            <a:extLst>
              <a:ext uri="{FF2B5EF4-FFF2-40B4-BE49-F238E27FC236}">
                <a16:creationId xmlns:a16="http://schemas.microsoft.com/office/drawing/2014/main" id="{C2B34A71-274A-9E42-FDB6-01CADD407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676" y="1226914"/>
            <a:ext cx="8328991" cy="440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D5A59E-85DC-7484-81B7-8C1D183A3779}"/>
              </a:ext>
            </a:extLst>
          </p:cNvPr>
          <p:cNvSpPr txBox="1"/>
          <p:nvPr/>
        </p:nvSpPr>
        <p:spPr>
          <a:xfrm>
            <a:off x="7876325" y="1093016"/>
            <a:ext cx="4148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图片上半部分为二级索引的</a:t>
            </a:r>
            <a:r>
              <a:rPr kumimoji="1" lang="en-US" altLang="zh-CN" dirty="0"/>
              <a:t>B+</a:t>
            </a:r>
            <a:r>
              <a:rPr kumimoji="1" lang="zh-CN" altLang="en-US" dirty="0"/>
              <a:t>树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D962BD2D-D075-7478-DFE6-E2BF66A70E84}"/>
              </a:ext>
            </a:extLst>
          </p:cNvPr>
          <p:cNvSpPr/>
          <p:nvPr/>
        </p:nvSpPr>
        <p:spPr>
          <a:xfrm>
            <a:off x="1756676" y="1739347"/>
            <a:ext cx="8194148" cy="2156506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E91C7A42-89E1-E9EB-7BCC-A3AD4C0F3E63}"/>
              </a:ext>
            </a:extLst>
          </p:cNvPr>
          <p:cNvCxnSpPr>
            <a:cxnSpLocks/>
          </p:cNvCxnSpPr>
          <p:nvPr/>
        </p:nvCxnSpPr>
        <p:spPr>
          <a:xfrm flipH="1">
            <a:off x="7596626" y="1424608"/>
            <a:ext cx="279699" cy="2082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49C7478-3D5D-CB72-3599-2CB4C4D0702E}"/>
              </a:ext>
            </a:extLst>
          </p:cNvPr>
          <p:cNvSpPr txBox="1"/>
          <p:nvPr/>
        </p:nvSpPr>
        <p:spPr>
          <a:xfrm>
            <a:off x="6092414" y="6175535"/>
            <a:ext cx="6099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/>
              <a:t>图片下半部分为聚簇索引的叶子节点（即主键与原始数据）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2BD0815A-2B09-F684-0515-CEF5547A37C4}"/>
              </a:ext>
            </a:extLst>
          </p:cNvPr>
          <p:cNvSpPr/>
          <p:nvPr/>
        </p:nvSpPr>
        <p:spPr>
          <a:xfrm>
            <a:off x="1756676" y="4849223"/>
            <a:ext cx="8559908" cy="1294295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145444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9CED99-E3B5-E2C1-7C01-E82B2DA2B1BE}"/>
              </a:ext>
            </a:extLst>
          </p:cNvPr>
          <p:cNvSpPr txBox="1"/>
          <p:nvPr/>
        </p:nvSpPr>
        <p:spPr>
          <a:xfrm>
            <a:off x="377764" y="228247"/>
            <a:ext cx="6569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ClickHouse</a:t>
            </a:r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的二级索引</a:t>
            </a:r>
            <a:r>
              <a:rPr kumimoji="1" lang="en-US" altLang="zh-CN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-Set</a:t>
            </a:r>
            <a:endParaRPr kumimoji="1" lang="zh-CN" altLang="en-US" sz="2800" dirty="0">
              <a:solidFill>
                <a:schemeClr val="accent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4A7D49-796B-6C4C-40AD-EF7DFBB38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553" y="1667633"/>
            <a:ext cx="6397487" cy="46494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366996B-6716-2C83-7EA9-4BAA22C6B4B9}"/>
              </a:ext>
            </a:extLst>
          </p:cNvPr>
          <p:cNvSpPr txBox="1"/>
          <p:nvPr/>
        </p:nvSpPr>
        <p:spPr>
          <a:xfrm>
            <a:off x="613780" y="125715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i="0" dirty="0">
                <a:effectLst/>
                <a:latin typeface="SFMono-Regular"/>
              </a:rPr>
              <a:t>SELECT * FROM table WHERE my_value IN (125, 700)</a:t>
            </a:r>
            <a:r>
              <a:rPr lang="zh-CN" altLang="en-US" b="1" i="0" dirty="0">
                <a:effectLst/>
                <a:latin typeface="SFMono-Regular"/>
              </a:rPr>
              <a:t>；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074BD0-3E6C-1040-2AC0-43916BC1E422}"/>
              </a:ext>
            </a:extLst>
          </p:cNvPr>
          <p:cNvSpPr txBox="1"/>
          <p:nvPr/>
        </p:nvSpPr>
        <p:spPr>
          <a:xfrm>
            <a:off x="6465424" y="1852299"/>
            <a:ext cx="562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索引不对应特定行，而是指向某一个颗粒（</a:t>
            </a:r>
            <a:r>
              <a:rPr kumimoji="1" lang="en-US" altLang="zh-CN" b="1" dirty="0">
                <a:solidFill>
                  <a:srgbClr val="C00000"/>
                </a:solidFill>
              </a:rPr>
              <a:t>Granule</a:t>
            </a:r>
            <a:r>
              <a:rPr kumimoji="1" lang="zh-CN" altLang="en-US" b="1" dirty="0">
                <a:solidFill>
                  <a:srgbClr val="C00000"/>
                </a:solidFill>
              </a:rPr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18F01A5-C190-2CCF-98B6-5102DEECBC1C}"/>
              </a:ext>
            </a:extLst>
          </p:cNvPr>
          <p:cNvSpPr txBox="1"/>
          <p:nvPr/>
        </p:nvSpPr>
        <p:spPr>
          <a:xfrm>
            <a:off x="6465424" y="1482967"/>
            <a:ext cx="418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图片为磁盘上的所有数据，不是</a:t>
            </a:r>
            <a:r>
              <a:rPr kumimoji="1" lang="en-US" altLang="zh-CN" dirty="0"/>
              <a:t>Set</a:t>
            </a:r>
            <a:r>
              <a:rPr kumimoji="1" lang="zh-CN" altLang="en-US" dirty="0"/>
              <a:t>索引</a:t>
            </a:r>
          </a:p>
        </p:txBody>
      </p:sp>
    </p:spTree>
    <p:extLst>
      <p:ext uri="{BB962C8B-B14F-4D97-AF65-F5344CB8AC3E}">
        <p14:creationId xmlns:p14="http://schemas.microsoft.com/office/powerpoint/2010/main" val="177743605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9CED99-E3B5-E2C1-7C01-E82B2DA2B1BE}"/>
              </a:ext>
            </a:extLst>
          </p:cNvPr>
          <p:cNvSpPr txBox="1"/>
          <p:nvPr/>
        </p:nvSpPr>
        <p:spPr>
          <a:xfrm>
            <a:off x="377764" y="228247"/>
            <a:ext cx="6569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ClickHouse</a:t>
            </a:r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的二级索引</a:t>
            </a:r>
            <a:r>
              <a:rPr kumimoji="1" lang="en-US" altLang="zh-CN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布隆过滤器</a:t>
            </a:r>
          </a:p>
          <a:p>
            <a:endParaRPr kumimoji="1" lang="zh-CN" altLang="en-US" sz="2800" dirty="0">
              <a:solidFill>
                <a:schemeClr val="accent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Picture 2" descr="Bloom Filters Explained - System Design">
            <a:extLst>
              <a:ext uri="{FF2B5EF4-FFF2-40B4-BE49-F238E27FC236}">
                <a16:creationId xmlns:a16="http://schemas.microsoft.com/office/drawing/2014/main" id="{762B142F-A289-1775-846B-BC110E2B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969" y="1519236"/>
            <a:ext cx="7729054" cy="489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2BC17E-C560-3484-8F4A-C81DD9092A7A}"/>
              </a:ext>
            </a:extLst>
          </p:cNvPr>
          <p:cNvSpPr txBox="1"/>
          <p:nvPr/>
        </p:nvSpPr>
        <p:spPr>
          <a:xfrm>
            <a:off x="742949" y="99768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布隆过滤器的实现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845265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9CED99-E3B5-E2C1-7C01-E82B2DA2B1BE}"/>
              </a:ext>
            </a:extLst>
          </p:cNvPr>
          <p:cNvSpPr txBox="1"/>
          <p:nvPr/>
        </p:nvSpPr>
        <p:spPr>
          <a:xfrm>
            <a:off x="377764" y="228247"/>
            <a:ext cx="6569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是什么使</a:t>
            </a:r>
            <a:r>
              <a:rPr kumimoji="1" lang="en-US" altLang="zh-CN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ClickHouse</a:t>
            </a:r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脱颖而出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9E76E2-297A-3CB5-97CB-2E6E243E7212}"/>
              </a:ext>
            </a:extLst>
          </p:cNvPr>
          <p:cNvSpPr txBox="1"/>
          <p:nvPr/>
        </p:nvSpPr>
        <p:spPr>
          <a:xfrm>
            <a:off x="586112" y="1963727"/>
            <a:ext cx="5509888" cy="1465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accent1"/>
                </a:solidFill>
                <a:effectLst/>
                <a:ea typeface="Microsoft YaHei" panose="020B0503020204020204" pitchFamily="34" charset="-122"/>
              </a:rPr>
              <a:t>注重底层细节，自底向上设计</a:t>
            </a:r>
            <a:endParaRPr lang="en-US" altLang="zh-CN" sz="2400" b="1" dirty="0">
              <a:solidFill>
                <a:schemeClr val="accent1"/>
              </a:solidFill>
              <a:effectLst/>
              <a:ea typeface="Microsoft YaHei" panose="020B0503020204020204" pitchFamily="34" charset="-122"/>
            </a:endParaRP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根据任务上下文，设计数据结构</a:t>
            </a:r>
            <a:endParaRPr lang="en-US" altLang="zh-CN" sz="2400" b="1" dirty="0">
              <a:solidFill>
                <a:schemeClr val="accent1"/>
              </a:solidFill>
              <a:effectLst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720951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9CED99-E3B5-E2C1-7C01-E82B2DA2B1BE}"/>
              </a:ext>
            </a:extLst>
          </p:cNvPr>
          <p:cNvSpPr txBox="1"/>
          <p:nvPr/>
        </p:nvSpPr>
        <p:spPr>
          <a:xfrm>
            <a:off x="377764" y="228247"/>
            <a:ext cx="6569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例如：如何实现一个</a:t>
            </a:r>
            <a:r>
              <a:rPr kumimoji="1" lang="en-US" altLang="zh-CN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hash-map</a:t>
            </a:r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86DE12-E6A7-B21B-45CD-9719805CECB1}"/>
              </a:ext>
            </a:extLst>
          </p:cNvPr>
          <p:cNvSpPr txBox="1"/>
          <p:nvPr/>
        </p:nvSpPr>
        <p:spPr>
          <a:xfrm>
            <a:off x="1175747" y="1036014"/>
            <a:ext cx="8858251" cy="5001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选什么哈希函数？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哈希碰撞？开放寻址 </a:t>
            </a:r>
            <a:r>
              <a:rPr lang="en-US" altLang="zh-CN" sz="1800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OR</a:t>
            </a:r>
            <a:r>
              <a:rPr lang="zh-CN" altLang="en-US" sz="1800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 链表法</a:t>
            </a:r>
            <a:endParaRPr lang="en-US" altLang="zh-CN" sz="1800" b="1" dirty="0">
              <a:solidFill>
                <a:schemeClr val="accent1"/>
              </a:solidFill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内存的布局</a:t>
            </a:r>
            <a:endParaRPr lang="en-US" altLang="zh-CN" sz="1800" b="1" dirty="0">
              <a:solidFill>
                <a:schemeClr val="accent1"/>
              </a:solidFill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两个单独存放键和值的数组 </a:t>
            </a:r>
            <a:r>
              <a:rPr lang="en-US" altLang="zh-CN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OR</a:t>
            </a:r>
            <a:r>
              <a:rPr lang="zh-CN" altLang="en-US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 一个存放键值对对象的数组</a:t>
            </a:r>
            <a:endParaRPr lang="en-US" altLang="zh-CN" b="1" dirty="0">
              <a:solidFill>
                <a:schemeClr val="accent1"/>
              </a:solidFill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值存放的是对象还是原始值？</a:t>
            </a:r>
            <a:endParaRPr lang="en-US" altLang="zh-CN" b="1" dirty="0">
              <a:solidFill>
                <a:schemeClr val="accent1"/>
              </a:solidFill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填充因子</a:t>
            </a:r>
            <a:endParaRPr lang="en-US" altLang="zh-CN" b="1" dirty="0">
              <a:solidFill>
                <a:schemeClr val="accent1"/>
              </a:solidFill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如何删除数据？</a:t>
            </a:r>
            <a:endParaRPr lang="en-US" altLang="zh-CN" b="1" dirty="0">
              <a:solidFill>
                <a:schemeClr val="accent1"/>
              </a:solidFill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位图快速探测、优化预取、批处理</a:t>
            </a:r>
            <a:endParaRPr lang="en-US" altLang="zh-CN" b="1" dirty="0">
              <a:solidFill>
                <a:schemeClr val="accent1"/>
              </a:solidFill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accent1"/>
              </a:solidFill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DF646F-D650-CD53-AAD2-48185A465CCA}"/>
              </a:ext>
            </a:extLst>
          </p:cNvPr>
          <p:cNvSpPr txBox="1"/>
          <p:nvPr/>
        </p:nvSpPr>
        <p:spPr>
          <a:xfrm>
            <a:off x="941732" y="603751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什么是最好的？取决于你的场景</a:t>
            </a:r>
          </a:p>
        </p:txBody>
      </p:sp>
    </p:spTree>
    <p:extLst>
      <p:ext uri="{BB962C8B-B14F-4D97-AF65-F5344CB8AC3E}">
        <p14:creationId xmlns:p14="http://schemas.microsoft.com/office/powerpoint/2010/main" val="342111559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9CED99-E3B5-E2C1-7C01-E82B2DA2B1BE}"/>
              </a:ext>
            </a:extLst>
          </p:cNvPr>
          <p:cNvSpPr txBox="1"/>
          <p:nvPr/>
        </p:nvSpPr>
        <p:spPr>
          <a:xfrm>
            <a:off x="377764" y="228247"/>
            <a:ext cx="6569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ClickHouse</a:t>
            </a:r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的架构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80DA3093-513E-1C72-48E6-3226A5818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957" y="1366221"/>
            <a:ext cx="9468086" cy="48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8641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9CED99-E3B5-E2C1-7C01-E82B2DA2B1BE}"/>
              </a:ext>
            </a:extLst>
          </p:cNvPr>
          <p:cNvSpPr txBox="1"/>
          <p:nvPr/>
        </p:nvSpPr>
        <p:spPr>
          <a:xfrm>
            <a:off x="377764" y="228247"/>
            <a:ext cx="6569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ClickHouse</a:t>
            </a:r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vs</a:t>
            </a:r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ES</a:t>
            </a:r>
            <a:endParaRPr kumimoji="1" lang="zh-CN" altLang="en-US" sz="2800" dirty="0">
              <a:solidFill>
                <a:schemeClr val="accent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C28B20-6617-1F19-9B7C-3D66E81C8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811" y="1069709"/>
            <a:ext cx="9170377" cy="556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0654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9CED99-E3B5-E2C1-7C01-E82B2DA2B1BE}"/>
              </a:ext>
            </a:extLst>
          </p:cNvPr>
          <p:cNvSpPr txBox="1"/>
          <p:nvPr/>
        </p:nvSpPr>
        <p:spPr>
          <a:xfrm>
            <a:off x="646220" y="489504"/>
            <a:ext cx="10103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OLAP(Online Analytical Processing)</a:t>
            </a:r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与</a:t>
            </a:r>
            <a:endParaRPr kumimoji="1" lang="en-US" altLang="zh-CN" sz="2800" dirty="0">
              <a:solidFill>
                <a:schemeClr val="accent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CN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OLTP(Online Transaction Processing)</a:t>
            </a:r>
            <a:endParaRPr kumimoji="1" lang="zh-CN" altLang="en-US" sz="2800" dirty="0">
              <a:solidFill>
                <a:schemeClr val="accent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194" name="Picture 2" descr="OLAP vs OLTP: Differences | Board Infinity">
            <a:extLst>
              <a:ext uri="{FF2B5EF4-FFF2-40B4-BE49-F238E27FC236}">
                <a16:creationId xmlns:a16="http://schemas.microsoft.com/office/drawing/2014/main" id="{62CC25C4-CE5B-305D-C925-68CE6313D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09" y="1791654"/>
            <a:ext cx="8428382" cy="474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05914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9CED99-E3B5-E2C1-7C01-E82B2DA2B1BE}"/>
              </a:ext>
            </a:extLst>
          </p:cNvPr>
          <p:cNvSpPr txBox="1"/>
          <p:nvPr/>
        </p:nvSpPr>
        <p:spPr>
          <a:xfrm>
            <a:off x="377764" y="228247"/>
            <a:ext cx="6569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参考文章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3679C5-B011-E077-261C-5D1715198BA3}"/>
              </a:ext>
            </a:extLst>
          </p:cNvPr>
          <p:cNvSpPr txBox="1"/>
          <p:nvPr/>
        </p:nvSpPr>
        <p:spPr>
          <a:xfrm>
            <a:off x="377764" y="938456"/>
            <a:ext cx="609765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zh-CN" altLang="en-US" b="1" i="0" dirty="0">
                <a:solidFill>
                  <a:srgbClr val="181818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列式存储 </a:t>
            </a:r>
            <a:r>
              <a:rPr lang="en" altLang="zh-CN" b="1" i="0" dirty="0">
                <a:solidFill>
                  <a:srgbClr val="181818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vs </a:t>
            </a:r>
            <a:r>
              <a:rPr lang="zh-CN" altLang="en-US" b="1" i="0" dirty="0">
                <a:solidFill>
                  <a:srgbClr val="181818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行式存储：它们之间的本质区别在哪里？</a:t>
            </a:r>
          </a:p>
          <a:p>
            <a:r>
              <a:rPr lang="zh-CN" altLang="en-US" dirty="0"/>
              <a:t> </a:t>
            </a:r>
            <a:r>
              <a:rPr lang="zh-CN" altLang="en-US" dirty="0">
                <a:hlinkClick r:id="rId2"/>
              </a:rPr>
              <a:t>https://developer.aliyun.com/article/792679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en-US" altLang="zh-CN" b="1" dirty="0"/>
              <a:t>ClickHouse</a:t>
            </a:r>
            <a:r>
              <a:rPr lang="zh-CN" altLang="en-US" b="1" dirty="0"/>
              <a:t>官方文档</a:t>
            </a:r>
            <a:endParaRPr lang="en-US" altLang="zh-CN" b="1" dirty="0"/>
          </a:p>
          <a:p>
            <a:r>
              <a:rPr lang="en-US" altLang="zh-CN" dirty="0">
                <a:hlinkClick r:id="rId3"/>
              </a:rPr>
              <a:t>https://clickhouse.com/docs/en/intro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zh-CN" altLang="en-US" b="1" dirty="0"/>
              <a:t>超级增强你的</a:t>
            </a:r>
            <a:r>
              <a:rPr lang="en-US" altLang="zh-CN" b="1" dirty="0"/>
              <a:t>ClickHouse</a:t>
            </a:r>
            <a:r>
              <a:rPr lang="zh-CN" altLang="en-US" b="1" dirty="0"/>
              <a:t>查询</a:t>
            </a:r>
            <a:r>
              <a:rPr lang="en" altLang="zh-CN" dirty="0">
                <a:hlinkClick r:id="rId4"/>
              </a:rPr>
              <a:t>https://clickhouse.com/blog/clickhouse-faster-queries-with-projections-and-primary-indexes</a:t>
            </a:r>
            <a:endParaRPr lang="en" altLang="zh-CN" dirty="0"/>
          </a:p>
          <a:p>
            <a:endParaRPr lang="en-US" altLang="zh-CN" dirty="0"/>
          </a:p>
          <a:p>
            <a:r>
              <a:rPr lang="en-US" altLang="zh-CN" dirty="0"/>
              <a:t>4.</a:t>
            </a:r>
            <a:r>
              <a:rPr lang="en-US" altLang="zh-CN" b="1" dirty="0"/>
              <a:t> ClickHouse</a:t>
            </a:r>
            <a:r>
              <a:rPr lang="zh-CN" altLang="en-US" b="1" dirty="0"/>
              <a:t>压缩结构</a:t>
            </a:r>
            <a:endParaRPr lang="en-US" altLang="zh-CN" b="1" dirty="0"/>
          </a:p>
          <a:p>
            <a:r>
              <a:rPr lang="en-US" altLang="zh-CN" dirty="0">
                <a:hlinkClick r:id="rId5"/>
              </a:rPr>
              <a:t>https://clickhouse.com/blog/optimize-clickhouse-codecs-compression-schema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en" altLang="zh-CN" b="1" i="0" dirty="0">
                <a:solidFill>
                  <a:srgbClr val="0F0F0F"/>
                </a:solidFill>
                <a:effectLst/>
                <a:latin typeface="Roboto" pitchFamily="2" charset="0"/>
              </a:rPr>
              <a:t> "Building for Fast" by Alexey </a:t>
            </a:r>
            <a:r>
              <a:rPr lang="en" altLang="zh-CN" b="1" i="0" dirty="0" err="1">
                <a:solidFill>
                  <a:srgbClr val="0F0F0F"/>
                </a:solidFill>
                <a:effectLst/>
                <a:latin typeface="Roboto" pitchFamily="2" charset="0"/>
              </a:rPr>
              <a:t>Milovidov</a:t>
            </a:r>
            <a:r>
              <a:rPr lang="en" altLang="zh-CN" b="1" i="0" dirty="0">
                <a:solidFill>
                  <a:srgbClr val="0F0F0F"/>
                </a:solidFill>
                <a:effectLst/>
                <a:latin typeface="Roboto" pitchFamily="2" charset="0"/>
              </a:rPr>
              <a:t>, Amsterdam, June 2022</a:t>
            </a:r>
            <a:endParaRPr lang="en" altLang="zh-CN" b="1" dirty="0">
              <a:solidFill>
                <a:srgbClr val="0F0F0F"/>
              </a:solidFill>
              <a:latin typeface="Roboto" pitchFamily="2" charset="0"/>
            </a:endParaRPr>
          </a:p>
          <a:p>
            <a:r>
              <a:rPr lang="en" altLang="zh-CN" i="0" dirty="0">
                <a:solidFill>
                  <a:srgbClr val="0F0F0F"/>
                </a:solidFill>
                <a:effectLst/>
                <a:latin typeface="Roboto" pitchFamily="2" charset="0"/>
                <a:hlinkClick r:id="rId6"/>
              </a:rPr>
              <a:t>https://www.youtube.com/watch?v=CAS2otEoerM&amp;t=93s</a:t>
            </a:r>
            <a:endParaRPr lang="en" altLang="zh-CN" i="0" dirty="0">
              <a:solidFill>
                <a:srgbClr val="0F0F0F"/>
              </a:solidFill>
              <a:effectLst/>
              <a:latin typeface="Roboto" pitchFamily="2" charset="0"/>
            </a:endParaRPr>
          </a:p>
          <a:p>
            <a:r>
              <a:rPr lang="en-US" altLang="zh-CN" dirty="0">
                <a:solidFill>
                  <a:srgbClr val="0F0F0F"/>
                </a:solidFill>
                <a:latin typeface="Roboto" pitchFamily="2" charset="0"/>
              </a:rPr>
              <a:t>6.</a:t>
            </a:r>
            <a:r>
              <a:rPr lang="en" altLang="zh-CN" b="1" i="0" dirty="0">
                <a:solidFill>
                  <a:srgbClr val="0F0F0F"/>
                </a:solidFill>
                <a:effectLst/>
                <a:latin typeface="Roboto" pitchFamily="2" charset="0"/>
              </a:rPr>
              <a:t> The Secrets of ClickHouse Performance Optimizations at BDTC 2019</a:t>
            </a:r>
          </a:p>
          <a:p>
            <a:r>
              <a:rPr lang="en-US" altLang="zh-CN" dirty="0">
                <a:solidFill>
                  <a:srgbClr val="0F0F0F"/>
                </a:solidFill>
                <a:latin typeface="Roboto" pitchFamily="2" charset="0"/>
                <a:hlinkClick r:id="rId7"/>
              </a:rPr>
              <a:t>https://www.youtube.com/watch?v=ZOZQCQEtrz8&amp;t=274s</a:t>
            </a:r>
            <a:endParaRPr lang="en" altLang="zh-CN" b="1" i="0" dirty="0">
              <a:solidFill>
                <a:srgbClr val="0F0F0F"/>
              </a:solidFill>
              <a:effectLst/>
              <a:latin typeface="Roboto" pitchFamily="2" charset="0"/>
            </a:endParaRPr>
          </a:p>
          <a:p>
            <a:endParaRPr lang="en" altLang="zh-CN" b="1" dirty="0">
              <a:solidFill>
                <a:srgbClr val="0F0F0F"/>
              </a:solidFill>
              <a:latin typeface="Roboto" pitchFamily="2" charset="0"/>
            </a:endParaRPr>
          </a:p>
          <a:p>
            <a:endParaRPr lang="en" altLang="zh-CN" b="1" i="0" dirty="0">
              <a:solidFill>
                <a:srgbClr val="0F0F0F"/>
              </a:solidFill>
              <a:effectLst/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53900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9CED99-E3B5-E2C1-7C01-E82B2DA2B1BE}"/>
              </a:ext>
            </a:extLst>
          </p:cNvPr>
          <p:cNvSpPr txBox="1"/>
          <p:nvPr/>
        </p:nvSpPr>
        <p:spPr>
          <a:xfrm>
            <a:off x="646220" y="489504"/>
            <a:ext cx="5543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为什么会有列式存储？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3CD419-38F6-E419-2AB8-AF99BA38EE85}"/>
              </a:ext>
            </a:extLst>
          </p:cNvPr>
          <p:cNvSpPr txBox="1"/>
          <p:nvPr/>
        </p:nvSpPr>
        <p:spPr>
          <a:xfrm>
            <a:off x="1059878" y="1717825"/>
            <a:ext cx="5538696" cy="2942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accent1"/>
                </a:solidFill>
                <a:effectLst/>
                <a:ea typeface="Microsoft YaHei" panose="020B0503020204020204" pitchFamily="34" charset="-122"/>
              </a:rPr>
              <a:t>每个字段</a:t>
            </a:r>
            <a:r>
              <a:rPr lang="zh-CN" altLang="zh-CN" sz="2400" b="1" dirty="0">
                <a:solidFill>
                  <a:schemeClr val="accent1"/>
                </a:solidFill>
                <a:effectLst/>
                <a:ea typeface="Microsoft YaHei" panose="020B0503020204020204" pitchFamily="34" charset="-122"/>
              </a:rPr>
              <a:t>独立存储</a:t>
            </a:r>
            <a:r>
              <a:rPr lang="zh-CN" altLang="en-US" sz="2400" b="1" dirty="0">
                <a:solidFill>
                  <a:schemeClr val="accent1"/>
                </a:solidFill>
                <a:effectLst/>
                <a:ea typeface="Microsoft YaHei" panose="020B0503020204020204" pitchFamily="34" charset="-122"/>
              </a:rPr>
              <a:t>一个文件，</a:t>
            </a:r>
            <a:r>
              <a:rPr lang="zh-CN" altLang="en-US" sz="2400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节省</a:t>
            </a:r>
            <a:r>
              <a:rPr lang="en-US" altLang="zh-CN" sz="2400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I/O</a:t>
            </a:r>
            <a:endParaRPr lang="en-US" altLang="zh-CN" sz="2400" b="1" dirty="0">
              <a:solidFill>
                <a:schemeClr val="accent1"/>
              </a:solidFill>
              <a:effectLst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2400" b="1" dirty="0">
                <a:solidFill>
                  <a:schemeClr val="accent1"/>
                </a:solidFill>
                <a:effectLst/>
                <a:ea typeface="Microsoft YaHei" panose="020B0503020204020204" pitchFamily="34" charset="-122"/>
              </a:rPr>
              <a:t>压缩率</a:t>
            </a:r>
            <a:r>
              <a:rPr lang="zh-CN" altLang="en-US" sz="2400" b="1" dirty="0">
                <a:solidFill>
                  <a:schemeClr val="accent1"/>
                </a:solidFill>
                <a:effectLst/>
                <a:ea typeface="Microsoft YaHei" panose="020B0503020204020204" pitchFamily="34" charset="-122"/>
              </a:rPr>
              <a:t>高</a:t>
            </a:r>
            <a:endParaRPr lang="en-US" altLang="zh-CN" sz="2400" b="1" dirty="0">
              <a:solidFill>
                <a:schemeClr val="accent1"/>
              </a:solidFill>
              <a:effectLst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CPU</a:t>
            </a:r>
            <a:r>
              <a:rPr lang="zh-CN" altLang="en-US" sz="2400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向量化操作简单</a:t>
            </a:r>
            <a:endParaRPr lang="en-US" altLang="zh-CN" sz="2400" b="1" dirty="0">
              <a:solidFill>
                <a:schemeClr val="accent1"/>
              </a:solidFill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accent1"/>
                </a:solidFill>
                <a:effectLst/>
                <a:ea typeface="Microsoft YaHei" panose="020B0503020204020204" pitchFamily="34" charset="-122"/>
              </a:rPr>
              <a:t>CPU</a:t>
            </a:r>
            <a:r>
              <a:rPr lang="zh-CN" altLang="en-US" sz="2400" b="1" dirty="0">
                <a:solidFill>
                  <a:schemeClr val="accent1"/>
                </a:solidFill>
                <a:effectLst/>
                <a:ea typeface="Microsoft YaHei" panose="020B0503020204020204" pitchFamily="34" charset="-122"/>
              </a:rPr>
              <a:t>缓存命中率高</a:t>
            </a:r>
            <a:endParaRPr lang="zh-CN" altLang="zh-CN" sz="2400" b="1" dirty="0">
              <a:solidFill>
                <a:schemeClr val="accent1"/>
              </a:solidFill>
              <a:effectLst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662692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9CED99-E3B5-E2C1-7C01-E82B2DA2B1BE}"/>
              </a:ext>
            </a:extLst>
          </p:cNvPr>
          <p:cNvSpPr txBox="1"/>
          <p:nvPr/>
        </p:nvSpPr>
        <p:spPr>
          <a:xfrm>
            <a:off x="377763" y="228247"/>
            <a:ext cx="6519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列式存储与行式存储在硬盘上的区别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9C1BF2A-0BC9-EE7A-775F-EF22C11C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739" y="1007479"/>
            <a:ext cx="8260522" cy="52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9776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9CED99-E3B5-E2C1-7C01-E82B2DA2B1BE}"/>
              </a:ext>
            </a:extLst>
          </p:cNvPr>
          <p:cNvSpPr txBox="1"/>
          <p:nvPr/>
        </p:nvSpPr>
        <p:spPr>
          <a:xfrm>
            <a:off x="377763" y="228247"/>
            <a:ext cx="6519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列式存储特性</a:t>
            </a:r>
            <a:r>
              <a:rPr kumimoji="1" lang="en-US" altLang="zh-CN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压缩率高</a:t>
            </a:r>
          </a:p>
        </p:txBody>
      </p:sp>
      <p:pic>
        <p:nvPicPr>
          <p:cNvPr id="16386" name="Picture 2" descr="Run-length Encoding">
            <a:extLst>
              <a:ext uri="{FF2B5EF4-FFF2-40B4-BE49-F238E27FC236}">
                <a16:creationId xmlns:a16="http://schemas.microsoft.com/office/drawing/2014/main" id="{C2D174C0-5A5A-513E-45E7-6290E40C6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94" y="2236099"/>
            <a:ext cx="7758412" cy="333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61F641F-434F-1295-22BF-9B2CC731EF0D}"/>
              </a:ext>
            </a:extLst>
          </p:cNvPr>
          <p:cNvSpPr txBox="1"/>
          <p:nvPr/>
        </p:nvSpPr>
        <p:spPr>
          <a:xfrm>
            <a:off x="673376" y="103082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kumimoji="1"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RLE</a:t>
            </a:r>
            <a:r>
              <a:rPr kumimoji="1"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(Run-Length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E</a:t>
            </a:r>
            <a:r>
              <a:rPr kumimoji="1"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ncoding)</a:t>
            </a:r>
            <a:r>
              <a:rPr kumimoji="1"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974644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9CED99-E3B5-E2C1-7C01-E82B2DA2B1BE}"/>
              </a:ext>
            </a:extLst>
          </p:cNvPr>
          <p:cNvSpPr txBox="1"/>
          <p:nvPr/>
        </p:nvSpPr>
        <p:spPr>
          <a:xfrm>
            <a:off x="377763" y="228247"/>
            <a:ext cx="6519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列式存储特性</a:t>
            </a:r>
            <a:r>
              <a:rPr kumimoji="1" lang="en-US" altLang="zh-CN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压缩率高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1F641F-434F-1295-22BF-9B2CC731EF0D}"/>
              </a:ext>
            </a:extLst>
          </p:cNvPr>
          <p:cNvSpPr txBox="1"/>
          <p:nvPr/>
        </p:nvSpPr>
        <p:spPr>
          <a:xfrm>
            <a:off x="673376" y="103082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kumimoji="1"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Delta</a:t>
            </a:r>
            <a:r>
              <a:rPr kumimoji="1"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编码</a:t>
            </a:r>
            <a:endParaRPr lang="zh-CN" alt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3B78346-3E5B-F4A5-B770-6FBF639CD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645" y="2165360"/>
            <a:ext cx="9052710" cy="271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59179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9CED99-E3B5-E2C1-7C01-E82B2DA2B1BE}"/>
              </a:ext>
            </a:extLst>
          </p:cNvPr>
          <p:cNvSpPr txBox="1"/>
          <p:nvPr/>
        </p:nvSpPr>
        <p:spPr>
          <a:xfrm>
            <a:off x="377763" y="228247"/>
            <a:ext cx="6519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列式存储特性</a:t>
            </a:r>
            <a:r>
              <a:rPr kumimoji="1" lang="en-US" altLang="zh-CN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压缩率高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FA7B1ADA-DFDF-11F8-6EFC-7AB8A39E3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918" y="1172584"/>
            <a:ext cx="8998263" cy="49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32137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9CED99-E3B5-E2C1-7C01-E82B2DA2B1BE}"/>
              </a:ext>
            </a:extLst>
          </p:cNvPr>
          <p:cNvSpPr txBox="1"/>
          <p:nvPr/>
        </p:nvSpPr>
        <p:spPr>
          <a:xfrm>
            <a:off x="377762" y="228247"/>
            <a:ext cx="1016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列式存储特性</a:t>
            </a:r>
            <a:r>
              <a:rPr kumimoji="1" lang="en-US" altLang="zh-CN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向量化操作简单（</a:t>
            </a:r>
            <a:r>
              <a:rPr kumimoji="1" lang="en-US" altLang="zh-CN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SIMD</a:t>
            </a:r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指令集）</a:t>
            </a:r>
            <a:r>
              <a:rPr kumimoji="1" lang="en-US" altLang="zh-CN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缓存命中率高</a:t>
            </a:r>
          </a:p>
        </p:txBody>
      </p:sp>
      <p:pic>
        <p:nvPicPr>
          <p:cNvPr id="15364" name="Picture 4" descr="No alt text provided for this image">
            <a:extLst>
              <a:ext uri="{FF2B5EF4-FFF2-40B4-BE49-F238E27FC236}">
                <a16:creationId xmlns:a16="http://schemas.microsoft.com/office/drawing/2014/main" id="{95B6050F-E613-DD8A-7F7C-9D066B98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31" y="1659835"/>
            <a:ext cx="8202938" cy="37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8317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9AEA5AA-DCE1-016D-0AF1-14D860027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675" y="1086660"/>
            <a:ext cx="6666650" cy="528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A9CED99-E3B5-E2C1-7C01-E82B2DA2B1BE}"/>
              </a:ext>
            </a:extLst>
          </p:cNvPr>
          <p:cNvSpPr txBox="1"/>
          <p:nvPr/>
        </p:nvSpPr>
        <p:spPr>
          <a:xfrm>
            <a:off x="377764" y="228247"/>
            <a:ext cx="5543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列式存储在磁盘上的文件</a:t>
            </a:r>
          </a:p>
        </p:txBody>
      </p:sp>
    </p:spTree>
    <p:extLst>
      <p:ext uri="{BB962C8B-B14F-4D97-AF65-F5344CB8AC3E}">
        <p14:creationId xmlns:p14="http://schemas.microsoft.com/office/powerpoint/2010/main" val="66788833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2505</TotalTime>
  <Words>491</Words>
  <Application>Microsoft Macintosh PowerPoint</Application>
  <PresentationFormat>宽屏</PresentationFormat>
  <Paragraphs>61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等线</vt:lpstr>
      <vt:lpstr>等线 Light</vt:lpstr>
      <vt:lpstr>Microsoft YaHei</vt:lpstr>
      <vt:lpstr>PingFang SC</vt:lpstr>
      <vt:lpstr>PingFang SC</vt:lpstr>
      <vt:lpstr>SFMono-Regular</vt:lpstr>
      <vt:lpstr>Arial</vt:lpstr>
      <vt:lpstr>Roboto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明洋 吴</dc:creator>
  <cp:lastModifiedBy>明洋 吴</cp:lastModifiedBy>
  <cp:revision>8</cp:revision>
  <dcterms:created xsi:type="dcterms:W3CDTF">2024-08-05T18:19:49Z</dcterms:created>
  <dcterms:modified xsi:type="dcterms:W3CDTF">2025-12-24T06:22:01Z</dcterms:modified>
</cp:coreProperties>
</file>